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1" r:id="rId1"/>
  </p:sldMasterIdLst>
  <p:notesMasterIdLst>
    <p:notesMasterId r:id="rId26"/>
  </p:notesMasterIdLst>
  <p:sldIdLst>
    <p:sldId id="276" r:id="rId2"/>
    <p:sldId id="277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84" r:id="rId12"/>
    <p:sldId id="285" r:id="rId13"/>
    <p:sldId id="286" r:id="rId14"/>
    <p:sldId id="287" r:id="rId15"/>
    <p:sldId id="288" r:id="rId16"/>
    <p:sldId id="289" r:id="rId17"/>
    <p:sldId id="290" r:id="rId18"/>
    <p:sldId id="291" r:id="rId19"/>
    <p:sldId id="278" r:id="rId20"/>
    <p:sldId id="279" r:id="rId21"/>
    <p:sldId id="280" r:id="rId22"/>
    <p:sldId id="281" r:id="rId23"/>
    <p:sldId id="282" r:id="rId24"/>
    <p:sldId id="283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324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jpg>
</file>

<file path=ppt/media/image11.jpg>
</file>

<file path=ppt/media/image12.jpg>
</file>

<file path=ppt/media/image13.jpg>
</file>

<file path=ppt/media/image14.jpeg>
</file>

<file path=ppt/media/image15.jpg>
</file>

<file path=ppt/media/image16.jpeg>
</file>

<file path=ppt/media/image17.png>
</file>

<file path=ppt/media/image18.jpg>
</file>

<file path=ppt/media/image19.jpg>
</file>

<file path=ppt/media/image2.jpe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26.jpg>
</file>

<file path=ppt/media/image27.jpg>
</file>

<file path=ppt/media/image28.jpg>
</file>

<file path=ppt/media/image29.jpg>
</file>

<file path=ppt/media/image3.jpg>
</file>

<file path=ppt/media/image30.jpeg>
</file>

<file path=ppt/media/image31.jpeg>
</file>

<file path=ppt/media/image32.jpg>
</file>

<file path=ppt/media/image33.jpg>
</file>

<file path=ppt/media/image34.JPG>
</file>

<file path=ppt/media/image35.jpeg>
</file>

<file path=ppt/media/image36.jpg>
</file>

<file path=ppt/media/image37.jpeg>
</file>

<file path=ppt/media/image38.jpg>
</file>

<file path=ppt/media/image4.jpg>
</file>

<file path=ppt/media/image5.jpg>
</file>

<file path=ppt/media/image6.jpe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A175BD-BE57-48BE-AF15-F45D4633785B}" type="datetimeFigureOut">
              <a:rPr lang="en-US" smtClean="0"/>
              <a:t>11/16/2019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09B42D-5B88-4318-8F37-30D4CC139B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6024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693362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088058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313901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148869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66088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768987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70974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727524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16-11-2019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23376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16-11-2019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61222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16-11-2019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652203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16-11-2019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36084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16-11-2019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691902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16-11-2019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27343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16-11-2019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68899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16-11-2019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8356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16-11-2019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83556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16-11-2019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59350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16-11-2019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04821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16-11-2019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4365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16-11-2019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94661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16-11-2019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027005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16-11-2019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1049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F1FF-A02F-474F-A9E6-BF89D15A9352}" type="datetimeFigureOut">
              <a:rPr lang="en-IN" smtClean="0"/>
              <a:t>16-11-2019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6836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12F1FF-A02F-474F-A9E6-BF89D15A9352}" type="datetimeFigureOut">
              <a:rPr lang="en-IN" smtClean="0"/>
              <a:t>16-11-2019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542B4E10-2BFB-4407-B77A-B7E282C69A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009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4" r:id="rId3"/>
    <p:sldLayoutId id="2147483735" r:id="rId4"/>
    <p:sldLayoutId id="2147483736" r:id="rId5"/>
    <p:sldLayoutId id="2147483737" r:id="rId6"/>
    <p:sldLayoutId id="2147483738" r:id="rId7"/>
    <p:sldLayoutId id="2147483739" r:id="rId8"/>
    <p:sldLayoutId id="2147483740" r:id="rId9"/>
    <p:sldLayoutId id="2147483741" r:id="rId10"/>
    <p:sldLayoutId id="2147483742" r:id="rId11"/>
    <p:sldLayoutId id="2147483743" r:id="rId12"/>
    <p:sldLayoutId id="2147483744" r:id="rId13"/>
    <p:sldLayoutId id="2147483745" r:id="rId14"/>
    <p:sldLayoutId id="2147483746" r:id="rId15"/>
    <p:sldLayoutId id="2147483747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2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7.jpe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FCBA9F-0B38-4AF0-B3B8-218EB3109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599"/>
            <a:ext cx="8596668" cy="1860331"/>
          </a:xfrm>
        </p:spPr>
        <p:txBody>
          <a:bodyPr/>
          <a:lstStyle/>
          <a:p>
            <a:r>
              <a:rPr lang="en-US" dirty="0"/>
              <a:t>           The Bible  Mission</a:t>
            </a:r>
            <a:br>
              <a:rPr lang="en-US" dirty="0"/>
            </a:br>
            <a:r>
              <a:rPr lang="en-US" dirty="0"/>
              <a:t>The Revelation of God to St. M. </a:t>
            </a:r>
            <a:r>
              <a:rPr lang="en-US" dirty="0" err="1" smtClean="0"/>
              <a:t>Devadas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The Bible Mission’s Annual Conference</a:t>
            </a:r>
            <a:endParaRPr lang="en-US" dirty="0"/>
          </a:p>
        </p:txBody>
      </p:sp>
      <p:pic>
        <p:nvPicPr>
          <p:cNvPr id="1026" name="Picture 2" descr="Image result for bible mission">
            <a:extLst>
              <a:ext uri="{FF2B5EF4-FFF2-40B4-BE49-F238E27FC236}">
                <a16:creationId xmlns:a16="http://schemas.microsoft.com/office/drawing/2014/main" id="{27FF0D2B-A6B6-4F64-96C9-CA1C059C86B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8998" y="3299487"/>
            <a:ext cx="4151417" cy="2523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8CD3EB6-0D17-45C1-BEA6-89519F458CE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5875" y="2804622"/>
            <a:ext cx="3046454" cy="3428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27408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202" y="313509"/>
            <a:ext cx="8596668" cy="1320800"/>
          </a:xfrm>
        </p:spPr>
        <p:txBody>
          <a:bodyPr>
            <a:normAutofit/>
          </a:bodyPr>
          <a:lstStyle/>
          <a:p>
            <a:pPr lvl="0"/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22.The 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immatured sister (8:8) </a:t>
            </a:r>
            <a:endParaRPr lang="en-IN" sz="4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691" y="2501462"/>
            <a:ext cx="3636915" cy="260656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8095" y="2501461"/>
            <a:ext cx="4456016" cy="260656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42202" y="1006056"/>
            <a:ext cx="79982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23.The raging flames  (8:6)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701061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9"/>
          <p:cNvSpPr txBox="1">
            <a:spLocks noGrp="1"/>
          </p:cNvSpPr>
          <p:nvPr>
            <p:ph type="ctrTitle"/>
          </p:nvPr>
        </p:nvSpPr>
        <p:spPr>
          <a:xfrm>
            <a:off x="-199664" y="2556933"/>
            <a:ext cx="7741924" cy="4542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40"/>
              <a:buFont typeface="Trebuchet MS"/>
              <a:buNone/>
            </a:pPr>
            <a:r>
              <a:rPr lang="en-US" sz="3240" dirty="0">
                <a:solidFill>
                  <a:srgbClr val="3F3F3F"/>
                </a:solidFill>
              </a:rPr>
              <a:t>         </a:t>
            </a:r>
            <a:r>
              <a:rPr lang="en-US" sz="4000" dirty="0" smtClean="0">
                <a:solidFill>
                  <a:srgbClr val="3F3F3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Persecution </a:t>
            </a:r>
            <a:r>
              <a:rPr lang="en-US" sz="4000" dirty="0">
                <a:solidFill>
                  <a:srgbClr val="3F3F3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 of two types: </a:t>
            </a:r>
            <a:endParaRPr sz="4000" dirty="0" smtClean="0">
              <a:solidFill>
                <a:srgbClr val="3F3F3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40"/>
              <a:buFont typeface="Trebuchet MS"/>
              <a:buNone/>
            </a:pPr>
            <a:r>
              <a:rPr lang="en-US" sz="4860" dirty="0" smtClean="0"/>
              <a:t/>
            </a:r>
            <a:br>
              <a:rPr lang="en-US" sz="4860" dirty="0" smtClean="0"/>
            </a:br>
            <a:r>
              <a:rPr lang="en-US" sz="4860" dirty="0" smtClean="0"/>
              <a:t> </a:t>
            </a:r>
            <a:endParaRPr sz="4860" dirty="0"/>
          </a:p>
        </p:txBody>
      </p:sp>
      <p:pic>
        <p:nvPicPr>
          <p:cNvPr id="151" name="Google Shape;15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0253" y="3112760"/>
            <a:ext cx="5421274" cy="335269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775853" y="193963"/>
            <a:ext cx="91624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 Persecution : Perfection of the Bride </a:t>
            </a:r>
            <a:endParaRPr lang="en-US" sz="4000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75853" y="1430866"/>
            <a:ext cx="7442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buClr>
                <a:srgbClr val="3F3F3F"/>
              </a:buClr>
              <a:buSzPts val="3240"/>
            </a:pPr>
            <a:r>
              <a:rPr lang="en-US" sz="4000" dirty="0">
                <a:solidFill>
                  <a:srgbClr val="3F3F3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a) External Persecution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75853" y="2076160"/>
            <a:ext cx="7391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3F3F3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b) Internal affliction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939717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0" grpId="0"/>
      <p:bldP spid="2" grpId="0"/>
      <p:bldP spid="3" grpId="0"/>
      <p:bldP spid="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0"/>
          <p:cNvSpPr txBox="1">
            <a:spLocks noGrp="1"/>
          </p:cNvSpPr>
          <p:nvPr>
            <p:ph type="title"/>
          </p:nvPr>
        </p:nvSpPr>
        <p:spPr>
          <a:xfrm>
            <a:off x="501843" y="240145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80"/>
              <a:buFont typeface="Trebuchet MS"/>
              <a:buNone/>
            </a:pPr>
            <a:r>
              <a:rPr lang="en-US" sz="4000" dirty="0">
                <a:solidFill>
                  <a:srgbClr val="26262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the song of </a:t>
            </a:r>
            <a:r>
              <a:rPr lang="en-US" sz="4000" dirty="0" err="1">
                <a:solidFill>
                  <a:srgbClr val="26262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solomon</a:t>
            </a:r>
            <a:r>
              <a:rPr lang="en-US" sz="4000" dirty="0">
                <a:solidFill>
                  <a:srgbClr val="26262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we are referring to internal affliction or suffering of the bride.</a:t>
            </a:r>
            <a:r>
              <a:rPr lang="en-US" sz="11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endParaRPr sz="2880" dirty="0">
              <a:solidFill>
                <a:srgbClr val="262626"/>
              </a:solidFill>
            </a:endParaRPr>
          </a:p>
        </p:txBody>
      </p:sp>
      <p:pic>
        <p:nvPicPr>
          <p:cNvPr id="157" name="Google Shape;15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2082" y="2223871"/>
            <a:ext cx="6422451" cy="431562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56067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1"/>
          <p:cNvSpPr txBox="1">
            <a:spLocks noGrp="1"/>
          </p:cNvSpPr>
          <p:nvPr>
            <p:ph type="title"/>
          </p:nvPr>
        </p:nvSpPr>
        <p:spPr>
          <a:xfrm>
            <a:off x="501843" y="221672"/>
            <a:ext cx="8596800" cy="132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240"/>
              <a:buFont typeface="Trebuchet MS"/>
              <a:buNone/>
            </a:pPr>
            <a:r>
              <a:rPr lang="en-US" sz="4000" dirty="0">
                <a:solidFill>
                  <a:srgbClr val="26262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“Like a lily among thorns is my love among the maidens” song of </a:t>
            </a:r>
            <a:r>
              <a:rPr lang="en-US" sz="4000" dirty="0" err="1">
                <a:solidFill>
                  <a:srgbClr val="26262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solomon</a:t>
            </a:r>
            <a:r>
              <a:rPr lang="en-US" sz="4000" dirty="0">
                <a:solidFill>
                  <a:srgbClr val="26262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(2:2)</a:t>
            </a:r>
            <a:endParaRPr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63" name="Google Shape;16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4325" y="2275337"/>
            <a:ext cx="6480300" cy="3985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24258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2"/>
          <p:cNvSpPr txBox="1">
            <a:spLocks noGrp="1"/>
          </p:cNvSpPr>
          <p:nvPr>
            <p:ph type="title"/>
          </p:nvPr>
        </p:nvSpPr>
        <p:spPr>
          <a:xfrm>
            <a:off x="588604" y="314036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240"/>
              <a:buFont typeface="Trebuchet MS"/>
              <a:buNone/>
            </a:pPr>
            <a:r>
              <a:rPr lang="en-US" sz="4000" dirty="0">
                <a:solidFill>
                  <a:srgbClr val="26262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Spirit of Righteous Intolerance: </a:t>
            </a:r>
            <a:endParaRPr sz="4000" dirty="0">
              <a:solidFill>
                <a:srgbClr val="26262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240"/>
              <a:buFont typeface="Trebuchet MS"/>
              <a:buNone/>
            </a:pPr>
            <a:r>
              <a:rPr lang="en-US" sz="4000" dirty="0">
                <a:solidFill>
                  <a:srgbClr val="26262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Get rid of all bitterness and anger.</a:t>
            </a:r>
            <a:r>
              <a:rPr lang="en-US" sz="3240" dirty="0">
                <a:solidFill>
                  <a:srgbClr val="262626"/>
                </a:solidFill>
              </a:rPr>
              <a:t/>
            </a:r>
            <a:br>
              <a:rPr lang="en-US" sz="3240" dirty="0">
                <a:solidFill>
                  <a:srgbClr val="262626"/>
                </a:solidFill>
              </a:rPr>
            </a:br>
            <a:r>
              <a:rPr lang="en-US" sz="3240" dirty="0">
                <a:solidFill>
                  <a:srgbClr val="262626"/>
                </a:solidFill>
              </a:rPr>
              <a:t/>
            </a:r>
            <a:br>
              <a:rPr lang="en-US" sz="3240" dirty="0">
                <a:solidFill>
                  <a:srgbClr val="262626"/>
                </a:solidFill>
              </a:rPr>
            </a:br>
            <a:endParaRPr sz="3240" dirty="0">
              <a:solidFill>
                <a:srgbClr val="262626"/>
              </a:solidFill>
            </a:endParaRPr>
          </a:p>
        </p:txBody>
      </p:sp>
      <p:pic>
        <p:nvPicPr>
          <p:cNvPr id="169" name="Google Shape;16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5325" y="2126600"/>
            <a:ext cx="6303226" cy="35754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38938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3"/>
          <p:cNvSpPr txBox="1">
            <a:spLocks noGrp="1"/>
          </p:cNvSpPr>
          <p:nvPr>
            <p:ph type="title"/>
          </p:nvPr>
        </p:nvSpPr>
        <p:spPr>
          <a:xfrm>
            <a:off x="479681" y="201463"/>
            <a:ext cx="8596800" cy="11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80"/>
              <a:buFont typeface="Trebuchet MS"/>
              <a:buNone/>
            </a:pPr>
            <a:r>
              <a:rPr lang="en-US" sz="4000" dirty="0">
                <a:solidFill>
                  <a:srgbClr val="26262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Spirit of indignation and looking down:</a:t>
            </a:r>
            <a:endParaRPr sz="4000" dirty="0">
              <a:solidFill>
                <a:srgbClr val="26262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80"/>
              <a:buFont typeface="Trebuchet MS"/>
              <a:buNone/>
            </a:pPr>
            <a:r>
              <a:rPr lang="en-US" sz="4000" dirty="0">
                <a:solidFill>
                  <a:srgbClr val="26262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Don’t let the sun go down on your anger</a:t>
            </a:r>
            <a:endParaRPr sz="4000" dirty="0">
              <a:solidFill>
                <a:srgbClr val="26262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75" name="Google Shape;17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2550" y="2269619"/>
            <a:ext cx="6244199" cy="35381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18316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4"/>
          <p:cNvSpPr txBox="1">
            <a:spLocks noGrp="1"/>
          </p:cNvSpPr>
          <p:nvPr>
            <p:ph type="title"/>
          </p:nvPr>
        </p:nvSpPr>
        <p:spPr>
          <a:xfrm>
            <a:off x="461209" y="346220"/>
            <a:ext cx="85968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200"/>
              <a:buFont typeface="Trebuchet MS"/>
              <a:buNone/>
            </a:pPr>
            <a:r>
              <a:rPr lang="en-US" sz="4000" dirty="0">
                <a:solidFill>
                  <a:srgbClr val="26262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Christ’s sake, delight in weakness, in insults, in hardships, in persecutions.</a:t>
            </a:r>
            <a:endParaRPr sz="4000" dirty="0">
              <a:solidFill>
                <a:srgbClr val="26262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81" name="Google Shape;18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4234" y="2255339"/>
            <a:ext cx="6090750" cy="34230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68996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5"/>
          <p:cNvSpPr txBox="1">
            <a:spLocks noGrp="1"/>
          </p:cNvSpPr>
          <p:nvPr>
            <p:ph type="title"/>
          </p:nvPr>
        </p:nvSpPr>
        <p:spPr>
          <a:xfrm>
            <a:off x="520316" y="277091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240"/>
              <a:buFont typeface="Trebuchet MS"/>
              <a:buNone/>
            </a:pPr>
            <a:r>
              <a:rPr lang="en-US" sz="4000" dirty="0">
                <a:solidFill>
                  <a:srgbClr val="26262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Church which loves the world is with worldly pride and pomp.</a:t>
            </a:r>
            <a:endParaRPr sz="4000" dirty="0">
              <a:solidFill>
                <a:schemeClr val="dk1"/>
              </a:solidFill>
              <a:latin typeface="Times New Roman" panose="02020603050405020304" pitchFamily="18" charset="0"/>
              <a:ea typeface="Arial"/>
              <a:cs typeface="Times New Roman" panose="02020603050405020304" pitchFamily="18" charset="0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240"/>
              <a:buFont typeface="Trebuchet MS"/>
              <a:buNone/>
            </a:pPr>
            <a:r>
              <a:rPr lang="en-US" sz="3240" dirty="0">
                <a:solidFill>
                  <a:srgbClr val="262626"/>
                </a:solidFill>
              </a:rPr>
              <a:t/>
            </a:r>
            <a:br>
              <a:rPr lang="en-US" sz="3240" dirty="0">
                <a:solidFill>
                  <a:srgbClr val="262626"/>
                </a:solidFill>
              </a:rPr>
            </a:br>
            <a:endParaRPr sz="3240" dirty="0">
              <a:solidFill>
                <a:srgbClr val="262626"/>
              </a:solidFill>
            </a:endParaRPr>
          </a:p>
        </p:txBody>
      </p:sp>
      <p:pic>
        <p:nvPicPr>
          <p:cNvPr id="187" name="Google Shape;18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3888" y="2028461"/>
            <a:ext cx="6043549" cy="41326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93054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6"/>
          <p:cNvSpPr txBox="1">
            <a:spLocks noGrp="1"/>
          </p:cNvSpPr>
          <p:nvPr>
            <p:ph type="title"/>
          </p:nvPr>
        </p:nvSpPr>
        <p:spPr>
          <a:xfrm>
            <a:off x="501843" y="277091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80"/>
              <a:buFont typeface="Trebuchet MS"/>
              <a:buNone/>
            </a:pPr>
            <a:r>
              <a:rPr lang="en-US" sz="4000" dirty="0">
                <a:solidFill>
                  <a:srgbClr val="26262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church which is far from the world is being looked down by worldly churches and persecuted by the world.</a:t>
            </a:r>
            <a:endParaRPr sz="4000" dirty="0">
              <a:solidFill>
                <a:schemeClr val="dk1"/>
              </a:solidFill>
              <a:latin typeface="Times New Roman" panose="02020603050405020304" pitchFamily="18" charset="0"/>
              <a:ea typeface="Arial"/>
              <a:cs typeface="Times New Roman" panose="02020603050405020304" pitchFamily="18" charset="0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80"/>
              <a:buFont typeface="Trebuchet MS"/>
              <a:buNone/>
            </a:pPr>
            <a:endParaRPr sz="4000" dirty="0">
              <a:solidFill>
                <a:srgbClr val="26262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93" name="Google Shape;19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20400" y="2654485"/>
            <a:ext cx="5996750" cy="37299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65726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6037699"/>
              </p:ext>
            </p:extLst>
          </p:nvPr>
        </p:nvGraphicFramePr>
        <p:xfrm>
          <a:off x="637628" y="1592024"/>
          <a:ext cx="8940800" cy="1706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70400">
                  <a:extLst>
                    <a:ext uri="{9D8B030D-6E8A-4147-A177-3AD203B41FA5}">
                      <a16:colId xmlns:a16="http://schemas.microsoft.com/office/drawing/2014/main" val="3929716535"/>
                    </a:ext>
                  </a:extLst>
                </a:gridCol>
                <a:gridCol w="4470400">
                  <a:extLst>
                    <a:ext uri="{9D8B030D-6E8A-4147-A177-3AD203B41FA5}">
                      <a16:colId xmlns:a16="http://schemas.microsoft.com/office/drawing/2014/main" val="11195841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sz="2200" b="1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Persecution</a:t>
                      </a:r>
                      <a:endParaRPr lang="en-US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sz="2200" b="1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Perfection</a:t>
                      </a:r>
                      <a:endParaRPr lang="en-US" sz="2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59824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Dark Complexion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More Beautiful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78002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Being Looked upon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Fairest among women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23013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Tanned by the Sun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Fair as the Moon, Bright as the Sun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5544481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378373" y="137908"/>
            <a:ext cx="945931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3.Persecution </a:t>
            </a:r>
            <a:r>
              <a:rPr lang="en-US" sz="40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resulting in the perfection of the Bride in Song of Solomon</a:t>
            </a:r>
            <a:endParaRPr lang="en-US" sz="4000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772" y="3543455"/>
            <a:ext cx="4039475" cy="313324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2621" y="3543455"/>
            <a:ext cx="4375807" cy="3133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104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1579" y="1266015"/>
            <a:ext cx="8528603" cy="767258"/>
          </a:xfrm>
        </p:spPr>
        <p:txBody>
          <a:bodyPr>
            <a:normAutofit fontScale="90000"/>
          </a:bodyPr>
          <a:lstStyle/>
          <a:p>
            <a:pPr algn="ctr"/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Persecution </a:t>
            </a:r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The Perfection of </a:t>
            </a:r>
            <a:r>
              <a:rPr lang="en-US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Bride</a:t>
            </a:r>
            <a:r>
              <a:rPr lang="en-US" dirty="0"/>
              <a:t/>
            </a:r>
            <a:br>
              <a:rPr lang="en-US" dirty="0"/>
            </a:br>
            <a:r>
              <a:rPr lang="en-US" sz="31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Persecuted Bride in the song of Solomon </a:t>
            </a:r>
            <a:r>
              <a:rPr lang="en-US" dirty="0"/>
              <a:t/>
            </a:r>
            <a:br>
              <a:rPr lang="en-US" dirty="0"/>
            </a:b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266" y="1649644"/>
            <a:ext cx="8513061" cy="4861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32331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2713148"/>
              </p:ext>
            </p:extLst>
          </p:nvPr>
        </p:nvGraphicFramePr>
        <p:xfrm>
          <a:off x="749738" y="638912"/>
          <a:ext cx="8128000" cy="2804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1611671726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20440954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b="1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Persecution</a:t>
                      </a:r>
                      <a:endParaRPr lang="en-US" sz="2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b="1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Perfection</a:t>
                      </a:r>
                      <a:endParaRPr lang="en-US" sz="220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76385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Anger of Brothers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Praised by the Queens 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3608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Keeper of vineyards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An Army with banners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08631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Being veiled and made to wait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Being crowned like Mount Carmel 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2546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Being stirred up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Being carried in Solomon’s couch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9259318"/>
                  </a:ext>
                </a:extLst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6993" y="3668110"/>
            <a:ext cx="2603063" cy="296391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7821" y="3668110"/>
            <a:ext cx="3979917" cy="2963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84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8572816"/>
              </p:ext>
            </p:extLst>
          </p:nvPr>
        </p:nvGraphicFramePr>
        <p:xfrm>
          <a:off x="728717" y="656604"/>
          <a:ext cx="8128000" cy="3139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028902166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2476109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b="1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Persecution</a:t>
                      </a:r>
                      <a:endParaRPr lang="en-US" sz="2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b="1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Perfection</a:t>
                      </a:r>
                      <a:endParaRPr lang="en-US" sz="220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06170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Winter stagnation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The singing of spring(season)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32962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Foxes and little foxes that ruin vineyards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Pleasant fruits of all manner – New and Old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6035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The slackness of night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Holding the Groom tight without letting him go again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06003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The silent keepers (Un assisting)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Un Quenchable quest to find the Groom</a:t>
                      </a:r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1674179"/>
                  </a:ext>
                </a:extLst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7296" y="4309239"/>
            <a:ext cx="2676635" cy="197594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2717" y="4309239"/>
            <a:ext cx="2226691" cy="197594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2980" y="4309239"/>
            <a:ext cx="1763737" cy="1975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665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7905426"/>
              </p:ext>
            </p:extLst>
          </p:nvPr>
        </p:nvGraphicFramePr>
        <p:xfrm>
          <a:off x="728718" y="677624"/>
          <a:ext cx="8128000" cy="2377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773560688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63367373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b="1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Persecution</a:t>
                      </a:r>
                      <a:endParaRPr lang="en-US" sz="2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b="1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Perfection</a:t>
                      </a:r>
                      <a:endParaRPr lang="en-US" sz="220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71169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scares of night</a:t>
                      </a:r>
                      <a:endParaRPr lang="en-US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Being carried in the Couch</a:t>
                      </a:r>
                      <a:endParaRPr lang="en-US" sz="2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48563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Mountains of Leopards and the dens of Lions</a:t>
                      </a:r>
                      <a:endParaRPr lang="en-US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Made as the chariots of </a:t>
                      </a:r>
                      <a:r>
                        <a:rPr lang="en-US" sz="220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Amminadab</a:t>
                      </a:r>
                      <a:endParaRPr lang="en-US" sz="2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02139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Self – Debilities (</a:t>
                      </a:r>
                      <a:r>
                        <a:rPr lang="en-US" sz="220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Fraility</a:t>
                      </a: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5 ,6)</a:t>
                      </a:r>
                      <a:endParaRPr lang="en-US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Sustainable faith (Unconquerable) (6:3) </a:t>
                      </a:r>
                      <a:endParaRPr lang="en-US" sz="2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573084"/>
                  </a:ext>
                </a:extLst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316" y="3310759"/>
            <a:ext cx="3036843" cy="312682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8361" y="3310759"/>
            <a:ext cx="3684205" cy="3126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447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2890559"/>
              </p:ext>
            </p:extLst>
          </p:nvPr>
        </p:nvGraphicFramePr>
        <p:xfrm>
          <a:off x="760249" y="698645"/>
          <a:ext cx="8128000" cy="2291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1669155829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60141227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Persecution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Perfection</a:t>
                      </a:r>
                      <a:endParaRPr lang="en-US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84153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Blows and wounds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Fair and Pleasant with all the delights.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3319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Being despised (8:1)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17.Unique state; The only one ; The dearest one  (6:9)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40957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Birth pangs (8:5)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 become multitudes (A Holy Nation and Royal Priesthood)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8415442"/>
                  </a:ext>
                </a:extLst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027" y="3426372"/>
            <a:ext cx="3128579" cy="257503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4249" y="3426373"/>
            <a:ext cx="2228192" cy="257503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2139" y="3426373"/>
            <a:ext cx="1636110" cy="2575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173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73268" y="220718"/>
            <a:ext cx="946982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May the Holy Spirit Father Bless and Establish all of us to be His Bride.</a:t>
            </a:r>
            <a:endParaRPr lang="en-US" sz="4000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921875" y="1618594"/>
            <a:ext cx="37101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AMEN</a:t>
            </a:r>
            <a:r>
              <a:rPr lang="en-US" b="1" dirty="0"/>
              <a:t>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7791" y="2462472"/>
            <a:ext cx="4340773" cy="4143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145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008" y="199697"/>
            <a:ext cx="8660524" cy="613103"/>
          </a:xfrm>
        </p:spPr>
        <p:txBody>
          <a:bodyPr>
            <a:normAutofit fontScale="90000"/>
          </a:bodyPr>
          <a:lstStyle/>
          <a:p>
            <a:r>
              <a:rPr lang="en-US" sz="49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1.Complexion</a:t>
            </a:r>
            <a:r>
              <a:rPr lang="en-US" sz="4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Confrontation   (1:5) </a:t>
            </a:r>
            <a:br>
              <a:rPr lang="en-US" sz="4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000" dirty="0"/>
              <a:t/>
            </a:r>
            <a:br>
              <a:rPr lang="en-US" sz="4000" dirty="0"/>
            </a:br>
            <a:r>
              <a:rPr 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6647" y="2974427"/>
            <a:ext cx="4409672" cy="317412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15008" y="812800"/>
            <a:ext cx="841432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2.Rejection, Repatriation   (1:6)</a:t>
            </a:r>
            <a:b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4000" dirty="0"/>
          </a:p>
        </p:txBody>
      </p:sp>
      <p:sp>
        <p:nvSpPr>
          <p:cNvPr id="6" name="TextBox 5"/>
          <p:cNvSpPr txBox="1"/>
          <p:nvPr/>
        </p:nvSpPr>
        <p:spPr>
          <a:xfrm>
            <a:off x="515008" y="1493504"/>
            <a:ext cx="74999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3.Veil and travail    (1:7</a:t>
            </a:r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640328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497" y="199697"/>
            <a:ext cx="8622360" cy="631576"/>
          </a:xfrm>
        </p:spPr>
        <p:txBody>
          <a:bodyPr>
            <a:noAutofit/>
          </a:bodyPr>
          <a:lstStyle/>
          <a:p>
            <a:pPr lvl="0"/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4.Scorn 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Scoff   (8:7) (8:1) ;</a:t>
            </a:r>
            <a:b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844" y="3184634"/>
            <a:ext cx="4535797" cy="291136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5721" y="3184634"/>
            <a:ext cx="4546970" cy="291136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04497" y="831273"/>
            <a:ext cx="753687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5.Disturbance 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caused by the daughters of Jerusalem  (2:7) </a:t>
            </a:r>
            <a:endParaRPr lang="en-US" sz="4000" dirty="0"/>
          </a:p>
        </p:txBody>
      </p:sp>
      <p:sp>
        <p:nvSpPr>
          <p:cNvPr id="10" name="TextBox 9"/>
          <p:cNvSpPr txBox="1"/>
          <p:nvPr/>
        </p:nvSpPr>
        <p:spPr>
          <a:xfrm>
            <a:off x="504497" y="1961787"/>
            <a:ext cx="82621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6.The wall of obstruction  (2:9</a:t>
            </a:r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928540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8147" y="199696"/>
            <a:ext cx="8596668" cy="1320800"/>
          </a:xfrm>
        </p:spPr>
        <p:txBody>
          <a:bodyPr>
            <a:noAutofit/>
          </a:bodyPr>
          <a:lstStyle/>
          <a:p>
            <a:pPr lvl="0"/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7.The 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season of stagnation  (2:11) </a:t>
            </a:r>
            <a:endParaRPr lang="en-IN" sz="4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580" y="3205656"/>
            <a:ext cx="4813738" cy="27432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4772" y="3205656"/>
            <a:ext cx="4614041" cy="27432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88147" y="748583"/>
            <a:ext cx="893294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8.The roots of destruction (Foxes and small foxes)  (2:15) </a:t>
            </a:r>
            <a:endParaRPr lang="en-US" sz="4000" dirty="0"/>
          </a:p>
        </p:txBody>
      </p:sp>
      <p:sp>
        <p:nvSpPr>
          <p:cNvPr id="6" name="TextBox 5"/>
          <p:cNvSpPr txBox="1"/>
          <p:nvPr/>
        </p:nvSpPr>
        <p:spPr>
          <a:xfrm>
            <a:off x="488147" y="1946244"/>
            <a:ext cx="77123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9.The slumbers of night  (3:1) (5:2</a:t>
            </a:r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319254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3494" y="200297"/>
            <a:ext cx="8596668" cy="1320800"/>
          </a:xfrm>
        </p:spPr>
        <p:txBody>
          <a:bodyPr>
            <a:noAutofit/>
          </a:bodyPr>
          <a:lstStyle/>
          <a:p>
            <a:pPr lvl="0"/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10.The 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scares of night  (3:8)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494" y="2722179"/>
            <a:ext cx="4380244" cy="313531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9987" y="2722179"/>
            <a:ext cx="4317185" cy="313531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33494" y="798199"/>
            <a:ext cx="80541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11.The shadows of night  (2:17) (4:6); </a:t>
            </a:r>
            <a:endParaRPr lang="en-US" sz="4000" dirty="0"/>
          </a:p>
        </p:txBody>
      </p:sp>
      <p:sp>
        <p:nvSpPr>
          <p:cNvPr id="6" name="TextBox 5"/>
          <p:cNvSpPr txBox="1"/>
          <p:nvPr/>
        </p:nvSpPr>
        <p:spPr>
          <a:xfrm>
            <a:off x="433494" y="1411113"/>
            <a:ext cx="67979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12.The season of irritation  (4:6</a:t>
            </a:r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713699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3494" y="200297"/>
            <a:ext cx="8596668" cy="1320800"/>
          </a:xfrm>
        </p:spPr>
        <p:txBody>
          <a:bodyPr>
            <a:noAutofit/>
          </a:bodyPr>
          <a:lstStyle/>
          <a:p>
            <a:pPr lvl="0"/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13.The 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season of hesitation  (5:3)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759" y="3666657"/>
            <a:ext cx="4443248" cy="302933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6819" y="3666656"/>
            <a:ext cx="4671788" cy="302933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33494" y="674254"/>
            <a:ext cx="828501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14.The lofty mountains of Leopards and Lions dens  (4:8) </a:t>
            </a:r>
            <a:endParaRPr lang="en-US" sz="4000" dirty="0"/>
          </a:p>
        </p:txBody>
      </p:sp>
      <p:sp>
        <p:nvSpPr>
          <p:cNvPr id="6" name="TextBox 5"/>
          <p:cNvSpPr txBox="1"/>
          <p:nvPr/>
        </p:nvSpPr>
        <p:spPr>
          <a:xfrm>
            <a:off x="433494" y="1866621"/>
            <a:ext cx="807475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15.The state of being sealed, enclosed and shut up  (4:12</a:t>
            </a:r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092038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434" y="210205"/>
            <a:ext cx="8906139" cy="1320800"/>
          </a:xfrm>
        </p:spPr>
        <p:txBody>
          <a:bodyPr>
            <a:noAutofit/>
          </a:bodyPr>
          <a:lstStyle/>
          <a:p>
            <a:pPr lvl="0"/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16.The 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state of being fainted  (5:6) (2:5) 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8530" y="2743199"/>
            <a:ext cx="6037402" cy="344739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41434" y="757382"/>
            <a:ext cx="83034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17.The hurting watchmen  (5:7,8</a:t>
            </a:r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4000" dirty="0"/>
          </a:p>
        </p:txBody>
      </p:sp>
      <p:sp>
        <p:nvSpPr>
          <p:cNvPr id="5" name="TextBox 4"/>
          <p:cNvSpPr txBox="1"/>
          <p:nvPr/>
        </p:nvSpPr>
        <p:spPr>
          <a:xfrm>
            <a:off x="422961" y="1370296"/>
            <a:ext cx="83219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18.The stealing Keepers (5:7) ;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524634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0924" y="220718"/>
            <a:ext cx="8843079" cy="1334814"/>
          </a:xfrm>
        </p:spPr>
        <p:txBody>
          <a:bodyPr>
            <a:noAutofit/>
          </a:bodyPr>
          <a:lstStyle/>
          <a:p>
            <a:pPr lvl="0"/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19.The 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season of birth pangs  (8:5</a:t>
            </a:r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IN" sz="4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224" y="2858814"/>
            <a:ext cx="4741479" cy="273794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7966" y="2858814"/>
            <a:ext cx="4564117" cy="273794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40439" y="847646"/>
            <a:ext cx="87287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20.The deep waters  (8:7) </a:t>
            </a:r>
            <a:endParaRPr lang="en-US" sz="4000" dirty="0"/>
          </a:p>
        </p:txBody>
      </p:sp>
      <p:sp>
        <p:nvSpPr>
          <p:cNvPr id="4" name="TextBox 3"/>
          <p:cNvSpPr txBox="1"/>
          <p:nvPr/>
        </p:nvSpPr>
        <p:spPr>
          <a:xfrm>
            <a:off x="430924" y="1499287"/>
            <a:ext cx="81926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21.The unripen fruits (7:13)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763485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</p:bld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381</TotalTime>
  <Words>563</Words>
  <Application>Microsoft Office PowerPoint</Application>
  <PresentationFormat>Widescreen</PresentationFormat>
  <Paragraphs>87</Paragraphs>
  <Slides>24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Calibri</vt:lpstr>
      <vt:lpstr>Times New Roman</vt:lpstr>
      <vt:lpstr>Trebuchet MS</vt:lpstr>
      <vt:lpstr>Wingdings 3</vt:lpstr>
      <vt:lpstr>Facet</vt:lpstr>
      <vt:lpstr>           The Bible  Mission The Revelation of God to St. M. Devadas The Bible Mission’s Annual Conference</vt:lpstr>
      <vt:lpstr>                             Persecution : The Perfection of Bride The Persecuted Bride in the song of Solomon   </vt:lpstr>
      <vt:lpstr>1.Complexion, Confrontation   (1:5)    </vt:lpstr>
      <vt:lpstr>4.Scorn and Scoff   (8:7) (8:1) ;  </vt:lpstr>
      <vt:lpstr>7.The season of stagnation  (2:11) </vt:lpstr>
      <vt:lpstr>10.The scares of night  (3:8) </vt:lpstr>
      <vt:lpstr>13.The season of hesitation  (5:3) </vt:lpstr>
      <vt:lpstr>16.The state of being fainted  (5:6) (2:5)  </vt:lpstr>
      <vt:lpstr>19.The season of birth pangs  (8:5)</vt:lpstr>
      <vt:lpstr>22.The immatured sister (8:8) </vt:lpstr>
      <vt:lpstr>         Persecution is of two types:    </vt:lpstr>
      <vt:lpstr>In the song of solomon, we are referring to internal affliction or suffering of the bride. </vt:lpstr>
      <vt:lpstr>“Like a lily among thorns is my love among the maidens” song of solomon(2:2)</vt:lpstr>
      <vt:lpstr>The Spirit of Righteous Intolerance:  Get rid of all bitterness and anger.  </vt:lpstr>
      <vt:lpstr>The Spirit of indignation and looking down: Don’t let the sun go down on your anger</vt:lpstr>
      <vt:lpstr>For Christ’s sake, delight in weakness, in insults, in hardships, in persecutions.</vt:lpstr>
      <vt:lpstr>The Church which loves the world is with worldly pride and pomp.  </vt:lpstr>
      <vt:lpstr>The church which is far from the world is being looked down by worldly churches and persecuted by the world.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spirit of life: Deleivery from the law of sin and death</dc:title>
  <dc:creator>Eswar karangula</dc:creator>
  <cp:lastModifiedBy>Baluswamy, Govarthanan</cp:lastModifiedBy>
  <cp:revision>126</cp:revision>
  <dcterms:created xsi:type="dcterms:W3CDTF">2018-10-14T07:40:51Z</dcterms:created>
  <dcterms:modified xsi:type="dcterms:W3CDTF">2019-11-16T12:08:38Z</dcterms:modified>
</cp:coreProperties>
</file>

<file path=docProps/thumbnail.jpeg>
</file>